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</p:sldMasterIdLst>
  <p:sldIdLst>
    <p:sldId id="256" r:id="rId2"/>
    <p:sldId id="265" r:id="rId3"/>
    <p:sldId id="272" r:id="rId4"/>
    <p:sldId id="257" r:id="rId5"/>
    <p:sldId id="275" r:id="rId6"/>
    <p:sldId id="268" r:id="rId7"/>
    <p:sldId id="267" r:id="rId8"/>
    <p:sldId id="274" r:id="rId9"/>
    <p:sldId id="264" r:id="rId10"/>
    <p:sldId id="270" r:id="rId11"/>
    <p:sldId id="258" r:id="rId12"/>
    <p:sldId id="261" r:id="rId13"/>
    <p:sldId id="260" r:id="rId14"/>
    <p:sldId id="271" r:id="rId15"/>
    <p:sldId id="273" r:id="rId16"/>
    <p:sldId id="259" r:id="rId17"/>
    <p:sldId id="266" r:id="rId18"/>
    <p:sldId id="262" r:id="rId19"/>
    <p:sldId id="263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1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40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574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279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3630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8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9495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0787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67685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7175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3757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192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AEDAF99-2CB1-4EB3-AE23-DB22CCD7F0A9}" type="datetimeFigureOut">
              <a:rPr lang="fi-FI" smtClean="0"/>
              <a:t>23.11.2016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9035B4-AC09-4C96-834E-A8F119107B23}" type="slidenum">
              <a:rPr lang="fi-FI" smtClean="0"/>
              <a:t>‹#›</a:t>
            </a:fld>
            <a:endParaRPr lang="fi-F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51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905964" y="451160"/>
            <a:ext cx="9144000" cy="2387600"/>
          </a:xfrm>
        </p:spPr>
        <p:txBody>
          <a:bodyPr>
            <a:normAutofit/>
          </a:bodyPr>
          <a:lstStyle/>
          <a:p>
            <a:r>
              <a:rPr lang="fi-FI" sz="8000" b="1" dirty="0" smtClean="0"/>
              <a:t>Apurahojen haku</a:t>
            </a:r>
            <a:endParaRPr lang="fi-FI" sz="8000" b="1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2739342" y="5104949"/>
            <a:ext cx="9144000" cy="1016000"/>
          </a:xfrm>
        </p:spPr>
        <p:txBody>
          <a:bodyPr>
            <a:normAutofit fontScale="55000" lnSpcReduction="20000"/>
          </a:bodyPr>
          <a:lstStyle/>
          <a:p>
            <a:r>
              <a:rPr lang="fi-FI" sz="3800" b="1" dirty="0" smtClean="0"/>
              <a:t>Jouko Miettunen 24.11.2016</a:t>
            </a:r>
          </a:p>
          <a:p>
            <a:r>
              <a:rPr lang="fi-FI" dirty="0" smtClean="0"/>
              <a:t>Kliinisen epidemiologian professori, akatemiatutkija</a:t>
            </a:r>
          </a:p>
          <a:p>
            <a:r>
              <a:rPr lang="fi-FI" dirty="0" smtClean="0"/>
              <a:t>Elinikäisen terveyden tutkimusyksikkö, Oulun yliopisto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619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26080" y="0"/>
            <a:ext cx="10058400" cy="1450757"/>
          </a:xfrm>
        </p:spPr>
        <p:txBody>
          <a:bodyPr>
            <a:normAutofit/>
          </a:bodyPr>
          <a:lstStyle/>
          <a:p>
            <a:r>
              <a:rPr lang="fi-FI" sz="4800" b="1" dirty="0" smtClean="0"/>
              <a:t>Suosituskirjeet</a:t>
            </a:r>
            <a:endParaRPr lang="fi-FI" sz="48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33332" y="196848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3600" dirty="0" smtClean="0"/>
              <a:t> Kannattaa pyytää jos mahdollista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3600" dirty="0" smtClean="0"/>
              <a:t> Tarkista suosituskirje</a:t>
            </a:r>
            <a:endParaRPr lang="fi-FI" sz="3600" dirty="0"/>
          </a:p>
          <a:p>
            <a:pPr marL="274320" lvl="2" indent="-91440">
              <a:lnSpc>
                <a:spcPct val="150000"/>
              </a:lnSpc>
              <a:spcBef>
                <a:spcPts val="1200"/>
              </a:spcBef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fi-FI" sz="2400" dirty="0"/>
              <a:t> </a:t>
            </a:r>
            <a:r>
              <a:rPr lang="fi-FI" sz="2400" dirty="0" smtClean="0"/>
              <a:t>Voi </a:t>
            </a:r>
            <a:r>
              <a:rPr lang="fi-FI" sz="2400" dirty="0"/>
              <a:t>erota suunnitelmastasi, jos ei päivitetty…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400" dirty="0" smtClean="0"/>
              <a:t>Sitä </a:t>
            </a:r>
            <a:r>
              <a:rPr lang="fi-FI" sz="2400" dirty="0"/>
              <a:t>saa kommentoida!</a:t>
            </a:r>
          </a:p>
        </p:txBody>
      </p:sp>
    </p:spTree>
    <p:extLst>
      <p:ext uri="{BB962C8B-B14F-4D97-AF65-F5344CB8AC3E}">
        <p14:creationId xmlns:p14="http://schemas.microsoft.com/office/powerpoint/2010/main" val="274258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238596" y="0"/>
            <a:ext cx="10058400" cy="1450757"/>
          </a:xfrm>
        </p:spPr>
        <p:txBody>
          <a:bodyPr>
            <a:normAutofit/>
          </a:bodyPr>
          <a:lstStyle/>
          <a:p>
            <a:r>
              <a:rPr lang="fi-FI" sz="5400" b="1" dirty="0" smtClean="0"/>
              <a:t>Ansioluettelo</a:t>
            </a:r>
            <a:endParaRPr lang="fi-FI" sz="54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70900" y="1961481"/>
            <a:ext cx="10058400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3200" dirty="0" smtClean="0"/>
              <a:t> Älä ole vaatimaton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 smtClean="0"/>
              <a:t> Katso säätiön periaatteita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 smtClean="0"/>
              <a:t> Kaikki aktiviteetti hyvästä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Järjestötoiminta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 smtClean="0"/>
              <a:t> Korosta ko. tutkimukseesi liittyvää aktiviteettia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Julkaisut, alustavat tulokset, abstraktit, esitykset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 smtClean="0"/>
              <a:t> Osaaminen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Ohjelmat, analyysit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 smtClean="0"/>
              <a:t>Palkinnot ?</a:t>
            </a:r>
          </a:p>
          <a:p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20892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466850" y="159281"/>
            <a:ext cx="10058400" cy="1450757"/>
          </a:xfrm>
        </p:spPr>
        <p:txBody>
          <a:bodyPr/>
          <a:lstStyle/>
          <a:p>
            <a:r>
              <a:rPr lang="fi-FI" dirty="0" smtClean="0"/>
              <a:t>Pyydä kommentteja suunnitelmaan ja ansioluetteloon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76400" y="18331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4000" dirty="0" smtClean="0"/>
              <a:t> Ohjaaja(t)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4000" dirty="0" smtClean="0"/>
              <a:t> Muut saman alan tutkijat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4000" dirty="0" smtClean="0"/>
              <a:t> Muiden alojen tutkijat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4000" dirty="0"/>
              <a:t> </a:t>
            </a:r>
            <a:r>
              <a:rPr lang="fi-FI" sz="4000" dirty="0" smtClean="0"/>
              <a:t>Kliinikot ja muut ei-tutkijat</a:t>
            </a:r>
            <a:endParaRPr lang="fi-FI" sz="4000" dirty="0"/>
          </a:p>
        </p:txBody>
      </p:sp>
    </p:spTree>
    <p:extLst>
      <p:ext uri="{BB962C8B-B14F-4D97-AF65-F5344CB8AC3E}">
        <p14:creationId xmlns:p14="http://schemas.microsoft.com/office/powerpoint/2010/main" val="412113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103944" y="148557"/>
            <a:ext cx="10515600" cy="1325563"/>
          </a:xfrm>
        </p:spPr>
        <p:txBody>
          <a:bodyPr>
            <a:normAutofit/>
          </a:bodyPr>
          <a:lstStyle/>
          <a:p>
            <a:r>
              <a:rPr lang="fi-FI" sz="6000" b="1" dirty="0" smtClean="0"/>
              <a:t>Yleinen rakenne</a:t>
            </a:r>
            <a:endParaRPr lang="fi-FI" sz="60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95722" y="1906884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 smtClean="0"/>
              <a:t> Tiivistelmä?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Korosta tärkeitä asioita selkeästi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Tiivistelmässä ei tarkkoja metodeita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Lukijat monesti muiden alojen ihmisiä (voi yrittää ottaa selville ketä ovat)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Mitä </a:t>
            </a:r>
            <a:r>
              <a:rPr lang="fi-FI" sz="2000" dirty="0" smtClean="0"/>
              <a:t>ja miksi haetaan</a:t>
            </a:r>
            <a:r>
              <a:rPr lang="fi-FI" sz="2000" dirty="0" smtClean="0"/>
              <a:t>!</a:t>
            </a:r>
          </a:p>
          <a:p>
            <a:pPr marL="201168" lvl="1" indent="0">
              <a:buNone/>
            </a:pPr>
            <a:endParaRPr lang="fi-FI" sz="2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 smtClean="0"/>
              <a:t> Johdanto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Kirjallisuus ajan tasalla!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/>
              <a:t>Perustelut hakemukselle ja suunnitelmalle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000" dirty="0" smtClean="0"/>
              <a:t>Kannattaa antaa käsitys että tutkimuksesi käsittelee ajankohtaista aihetta!</a:t>
            </a:r>
          </a:p>
        </p:txBody>
      </p:sp>
    </p:spTree>
    <p:extLst>
      <p:ext uri="{BB962C8B-B14F-4D97-AF65-F5344CB8AC3E}">
        <p14:creationId xmlns:p14="http://schemas.microsoft.com/office/powerpoint/2010/main" val="363271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103944" y="148557"/>
            <a:ext cx="10515600" cy="1325563"/>
          </a:xfrm>
        </p:spPr>
        <p:txBody>
          <a:bodyPr>
            <a:normAutofit/>
          </a:bodyPr>
          <a:lstStyle/>
          <a:p>
            <a:r>
              <a:rPr lang="fi-FI" sz="6000" b="1" dirty="0" smtClean="0"/>
              <a:t>Yleinen rakenne</a:t>
            </a:r>
            <a:endParaRPr lang="fi-FI" sz="60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628900" y="2083358"/>
            <a:ext cx="7715250" cy="253626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3600" dirty="0" smtClean="0"/>
              <a:t>Menetelmät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Uskottava suunnitelma!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Voimalaskelma?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600" dirty="0" smtClean="0"/>
              <a:t> Tutkimusryhmä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Oma rooli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Tuottelias ryhmä?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Kansainvälisyys?</a:t>
            </a:r>
          </a:p>
        </p:txBody>
      </p:sp>
    </p:spTree>
    <p:extLst>
      <p:ext uri="{BB962C8B-B14F-4D97-AF65-F5344CB8AC3E}">
        <p14:creationId xmlns:p14="http://schemas.microsoft.com/office/powerpoint/2010/main" val="65095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103944" y="148557"/>
            <a:ext cx="10515600" cy="1325563"/>
          </a:xfrm>
        </p:spPr>
        <p:txBody>
          <a:bodyPr>
            <a:normAutofit/>
          </a:bodyPr>
          <a:lstStyle/>
          <a:p>
            <a:r>
              <a:rPr lang="fi-FI" sz="6000" b="1" dirty="0" smtClean="0"/>
              <a:t>Yleinen rakenne</a:t>
            </a:r>
            <a:endParaRPr lang="fi-FI" sz="60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114550" y="2340533"/>
            <a:ext cx="771525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4000" dirty="0" smtClean="0"/>
              <a:t> Alustavat tulokset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600" dirty="0" smtClean="0"/>
              <a:t> Korosta mielenkiintoisimpia!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4000" dirty="0" smtClean="0"/>
              <a:t> Tutkimuksen merkitys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600" dirty="0" smtClean="0"/>
              <a:t> Kliininen merkitys?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600" dirty="0" smtClean="0"/>
              <a:t> Tieteellinen merkitys?</a:t>
            </a:r>
          </a:p>
        </p:txBody>
      </p:sp>
    </p:spTree>
    <p:extLst>
      <p:ext uri="{BB962C8B-B14F-4D97-AF65-F5344CB8AC3E}">
        <p14:creationId xmlns:p14="http://schemas.microsoft.com/office/powerpoint/2010/main" val="11717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90733" y="0"/>
            <a:ext cx="10515600" cy="1325563"/>
          </a:xfrm>
        </p:spPr>
        <p:txBody>
          <a:bodyPr>
            <a:normAutofit/>
          </a:bodyPr>
          <a:lstStyle/>
          <a:p>
            <a:r>
              <a:rPr lang="fi-FI" sz="5400" b="1" dirty="0" smtClean="0"/>
              <a:t>Aikataulu ja budjetti</a:t>
            </a:r>
            <a:endParaRPr lang="fi-FI" sz="54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82202" y="1958445"/>
            <a:ext cx="10881360" cy="477329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3200" dirty="0" smtClean="0"/>
              <a:t> Alustavat tulokset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800" dirty="0" smtClean="0"/>
              <a:t>Arvioijat näkevät että olet jo tehnyt töitä </a:t>
            </a:r>
            <a:r>
              <a:rPr lang="fi-FI" sz="2800" dirty="0" smtClean="0">
                <a:sym typeface="Wingdings" panose="05000000000000000000" pitchFamily="2" charset="2"/>
              </a:rPr>
              <a:t> todennäköisyys työn valmistumiselle suurempi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800" dirty="0" smtClean="0">
                <a:sym typeface="Wingdings" panose="05000000000000000000" pitchFamily="2" charset="2"/>
              </a:rPr>
              <a:t>Esitä kuvia ym.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 smtClean="0">
                <a:sym typeface="Wingdings" panose="05000000000000000000" pitchFamily="2" charset="2"/>
              </a:rPr>
              <a:t> Aikataulu jatkolle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800" dirty="0" smtClean="0">
                <a:sym typeface="Wingdings" panose="05000000000000000000" pitchFamily="2" charset="2"/>
              </a:rPr>
              <a:t>Milloin tavoitteena saada eri osat tutkimuksesta tehtyä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 smtClean="0">
                <a:sym typeface="Wingdings" panose="05000000000000000000" pitchFamily="2" charset="2"/>
              </a:rPr>
              <a:t>Budjetti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2800" dirty="0" smtClean="0">
                <a:sym typeface="Wingdings" panose="05000000000000000000" pitchFamily="2" charset="2"/>
              </a:rPr>
              <a:t>asiallisesti perusteltu, kts. ohjeet</a:t>
            </a:r>
          </a:p>
        </p:txBody>
      </p:sp>
    </p:spTree>
    <p:extLst>
      <p:ext uri="{BB962C8B-B14F-4D97-AF65-F5344CB8AC3E}">
        <p14:creationId xmlns:p14="http://schemas.microsoft.com/office/powerpoint/2010/main" val="120780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03" y="601579"/>
            <a:ext cx="6811846" cy="5408161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 flipH="1">
            <a:off x="1407490" y="1351112"/>
            <a:ext cx="338087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i-FI" dirty="0" smtClean="0"/>
              <a:t>Monimutkaisissa aineistoissa tai metodeissa </a:t>
            </a:r>
            <a:r>
              <a:rPr lang="fi-FI" b="1" dirty="0" smtClean="0"/>
              <a:t>kuvat</a:t>
            </a:r>
            <a:r>
              <a:rPr lang="fi-FI" dirty="0" smtClean="0"/>
              <a:t> hyödyllisiä?</a:t>
            </a:r>
            <a:endParaRPr lang="fi-FI" dirty="0"/>
          </a:p>
        </p:txBody>
      </p:sp>
      <p:pic>
        <p:nvPicPr>
          <p:cNvPr id="6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14" y="2796522"/>
            <a:ext cx="4768099" cy="32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1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22048" y="219919"/>
            <a:ext cx="10515600" cy="1325563"/>
          </a:xfrm>
        </p:spPr>
        <p:txBody>
          <a:bodyPr>
            <a:normAutofit/>
          </a:bodyPr>
          <a:lstStyle/>
          <a:p>
            <a:r>
              <a:rPr lang="fi-FI" sz="6000" b="1" dirty="0" smtClean="0"/>
              <a:t>Tutkimuksen merkitys?</a:t>
            </a:r>
            <a:endParaRPr lang="fi-FI" sz="60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676400" y="1807270"/>
            <a:ext cx="10515600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Korosta spesifejä ja myös laajempia vaikutuksia!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Kliininen merkitys?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Tieteellinen merkitys?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Julkaisut, tutkinnot (</a:t>
            </a:r>
            <a:r>
              <a:rPr lang="fi-FI" sz="2800" i="1" dirty="0" err="1" smtClean="0"/>
              <a:t>acknowledgment</a:t>
            </a:r>
            <a:r>
              <a:rPr lang="fi-FI" sz="2800" dirty="0" err="1" smtClean="0"/>
              <a:t>s</a:t>
            </a:r>
            <a:r>
              <a:rPr lang="fi-FI" sz="2800" dirty="0" smtClean="0"/>
              <a:t>: </a:t>
            </a:r>
            <a:r>
              <a:rPr lang="fi-FI" sz="2800" dirty="0" err="1" smtClean="0"/>
              <a:t>funding</a:t>
            </a:r>
            <a:r>
              <a:rPr lang="fi-FI" sz="2800" dirty="0" smtClean="0"/>
              <a:t>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Laita esim. laatikkoon, voi korostaa jo johdannossa</a:t>
            </a:r>
            <a:endParaRPr lang="fi-FI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65" y="4688235"/>
            <a:ext cx="10898037" cy="167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5800" y="0"/>
            <a:ext cx="10515600" cy="1325563"/>
          </a:xfrm>
        </p:spPr>
        <p:txBody>
          <a:bodyPr/>
          <a:lstStyle/>
          <a:p>
            <a:r>
              <a:rPr lang="fi-FI" dirty="0" smtClean="0"/>
              <a:t>Lisätietoa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312762" y="1671289"/>
            <a:ext cx="10515600" cy="435133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fi-FI" dirty="0" smtClean="0"/>
              <a:t>www.opes.fi/fi/apurahoja</a:t>
            </a:r>
          </a:p>
          <a:p>
            <a:pPr>
              <a:lnSpc>
                <a:spcPct val="200000"/>
              </a:lnSpc>
            </a:pPr>
            <a:r>
              <a:rPr lang="fi-FI" dirty="0" smtClean="0"/>
              <a:t>www.aurora-tietokanta.fi</a:t>
            </a:r>
          </a:p>
          <a:p>
            <a:pPr>
              <a:lnSpc>
                <a:spcPct val="200000"/>
              </a:lnSpc>
            </a:pPr>
            <a:r>
              <a:rPr lang="fi-FI" dirty="0" smtClean="0"/>
              <a:t>www.researchprofessional.com</a:t>
            </a:r>
          </a:p>
          <a:p>
            <a:pPr>
              <a:lnSpc>
                <a:spcPct val="200000"/>
              </a:lnSpc>
            </a:pPr>
            <a:r>
              <a:rPr lang="fi-FI" dirty="0" smtClean="0"/>
              <a:t>Isohanni </a:t>
            </a:r>
            <a:r>
              <a:rPr lang="fi-FI" dirty="0"/>
              <a:t>M. Suomalainen Lääkärilehti 2015; 70:421-2</a:t>
            </a:r>
            <a:r>
              <a:rPr lang="fi-FI" dirty="0" smtClean="0"/>
              <a:t>.</a:t>
            </a:r>
          </a:p>
          <a:p>
            <a:pPr marL="0" indent="0">
              <a:lnSpc>
                <a:spcPct val="200000"/>
              </a:lnSpc>
              <a:buNone/>
            </a:pPr>
            <a:endParaRPr lang="fi-FI" dirty="0"/>
          </a:p>
          <a:p>
            <a:pPr>
              <a:lnSpc>
                <a:spcPct val="200000"/>
              </a:lnSpc>
            </a:pPr>
            <a:endParaRPr lang="fi-FI" dirty="0" smtClean="0"/>
          </a:p>
          <a:p>
            <a:pPr>
              <a:lnSpc>
                <a:spcPct val="200000"/>
              </a:lnSpc>
            </a:pP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3752647" y="5437852"/>
            <a:ext cx="4381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200" dirty="0">
                <a:solidFill>
                  <a:srgbClr val="FF0000"/>
                </a:solidFill>
              </a:rPr>
              <a:t>j</a:t>
            </a:r>
            <a:r>
              <a:rPr lang="fi-FI" sz="3200" dirty="0" smtClean="0">
                <a:solidFill>
                  <a:srgbClr val="FF0000"/>
                </a:solidFill>
              </a:rPr>
              <a:t>ouko.miettunen@oulu.fi</a:t>
            </a:r>
            <a:endParaRPr lang="fi-FI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8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967331" y="162046"/>
            <a:ext cx="10515600" cy="1325563"/>
          </a:xfrm>
        </p:spPr>
        <p:txBody>
          <a:bodyPr>
            <a:normAutofit/>
          </a:bodyPr>
          <a:lstStyle/>
          <a:p>
            <a:r>
              <a:rPr lang="fi-FI" sz="6000" b="1" dirty="0" smtClean="0"/>
              <a:t>Useita säätiöitä!</a:t>
            </a:r>
            <a:endParaRPr lang="fi-FI" sz="60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39168" y="2019983"/>
            <a:ext cx="6858000" cy="389468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fi-FI" sz="3200" dirty="0" smtClean="0"/>
              <a:t>Yliopiston sivuilta</a:t>
            </a:r>
          </a:p>
          <a:p>
            <a:pPr lvl="1"/>
            <a:r>
              <a:rPr lang="fi-FI" sz="2800" i="1" dirty="0" smtClean="0"/>
              <a:t>Aurora</a:t>
            </a:r>
          </a:p>
          <a:p>
            <a:pPr lvl="1"/>
            <a:r>
              <a:rPr lang="fi-FI" sz="2800" i="1" dirty="0" err="1" smtClean="0"/>
              <a:t>Research</a:t>
            </a:r>
            <a:r>
              <a:rPr lang="fi-FI" sz="2800" i="1" dirty="0" smtClean="0"/>
              <a:t> Professional </a:t>
            </a:r>
            <a:r>
              <a:rPr lang="fi-FI" sz="2800" dirty="0" smtClean="0"/>
              <a:t>–tietokanta</a:t>
            </a:r>
          </a:p>
          <a:p>
            <a:pPr lvl="1"/>
            <a:r>
              <a:rPr lang="fi-FI" sz="2800" dirty="0" smtClean="0"/>
              <a:t>Lehti-ilmoitukset, internet</a:t>
            </a:r>
          </a:p>
          <a:p>
            <a:r>
              <a:rPr lang="fi-FI" sz="3200" dirty="0" err="1" smtClean="0"/>
              <a:t>OPES:n</a:t>
            </a:r>
            <a:r>
              <a:rPr lang="fi-FI" sz="3200" dirty="0" smtClean="0"/>
              <a:t> sivut</a:t>
            </a:r>
          </a:p>
          <a:p>
            <a:pPr lvl="1"/>
            <a:r>
              <a:rPr lang="fi-FI" sz="2800" dirty="0" smtClean="0"/>
              <a:t>Psykiatria, yleinen lääketiede</a:t>
            </a:r>
          </a:p>
          <a:p>
            <a:pPr lvl="1"/>
            <a:r>
              <a:rPr lang="fi-FI" sz="2800" dirty="0" smtClean="0"/>
              <a:t>http://www.opes.fi/fi/apurahoja/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267905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30756"/>
              </p:ext>
            </p:extLst>
          </p:nvPr>
        </p:nvGraphicFramePr>
        <p:xfrm>
          <a:off x="1108890" y="594983"/>
          <a:ext cx="10243045" cy="563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43045"/>
              </a:tblGrid>
              <a:tr h="5395903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endParaRPr lang="fi-FI" sz="1600" dirty="0" smtClean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5.046 Euro from </a:t>
                      </a:r>
                      <a:r>
                        <a:rPr lang="en-GB" sz="1600" dirty="0">
                          <a:effectLst/>
                        </a:rPr>
                        <a:t>Emil </a:t>
                      </a:r>
                      <a:r>
                        <a:rPr lang="en-GB" sz="1600" dirty="0" err="1">
                          <a:effectLst/>
                        </a:rPr>
                        <a:t>Aaltonen</a:t>
                      </a:r>
                      <a:r>
                        <a:rPr lang="en-GB" sz="1600" dirty="0">
                          <a:effectLst/>
                        </a:rPr>
                        <a:t> Foundation for doctoral thesis </a:t>
                      </a:r>
                      <a:r>
                        <a:rPr lang="en-GB" sz="1600" dirty="0" smtClean="0">
                          <a:effectLst/>
                        </a:rPr>
                        <a:t>(2001)</a:t>
                      </a:r>
                      <a:endParaRPr lang="fi-FI" sz="2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GB" sz="1600" dirty="0">
                          <a:effectLst/>
                        </a:rPr>
                        <a:t>6.000 </a:t>
                      </a:r>
                      <a:r>
                        <a:rPr lang="en-GB" sz="1600" dirty="0" smtClean="0">
                          <a:effectLst/>
                        </a:rPr>
                        <a:t>Euro from </a:t>
                      </a:r>
                      <a:r>
                        <a:rPr lang="en-GB" sz="1600" dirty="0" err="1">
                          <a:effectLst/>
                        </a:rPr>
                        <a:t>Jalmari</a:t>
                      </a:r>
                      <a:r>
                        <a:rPr lang="en-GB" sz="1600" dirty="0">
                          <a:effectLst/>
                        </a:rPr>
                        <a:t> and </a:t>
                      </a:r>
                      <a:r>
                        <a:rPr lang="en-GB" sz="1600" dirty="0" err="1">
                          <a:effectLst/>
                        </a:rPr>
                        <a:t>Rauha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Ahokas</a:t>
                      </a:r>
                      <a:r>
                        <a:rPr lang="en-GB" sz="1600" dirty="0">
                          <a:effectLst/>
                        </a:rPr>
                        <a:t> Foundation for doctoral thesis </a:t>
                      </a:r>
                      <a:r>
                        <a:rPr lang="en-GB" sz="1600" dirty="0" smtClean="0">
                          <a:effectLst/>
                        </a:rPr>
                        <a:t>(2002)</a:t>
                      </a:r>
                      <a:endParaRPr lang="fi-FI" sz="2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GB" sz="1600" dirty="0">
                          <a:effectLst/>
                        </a:rPr>
                        <a:t>6.000 </a:t>
                      </a:r>
                      <a:r>
                        <a:rPr lang="en-GB" sz="1600" dirty="0" smtClean="0">
                          <a:effectLst/>
                        </a:rPr>
                        <a:t>Euro from </a:t>
                      </a:r>
                      <a:r>
                        <a:rPr lang="en-GB" sz="1600" dirty="0">
                          <a:effectLst/>
                        </a:rPr>
                        <a:t>Finnish Cultural Foundation (Northern Ostrobothnia Foundation) for doctoral thesis </a:t>
                      </a:r>
                      <a:r>
                        <a:rPr lang="en-GB" sz="1600" dirty="0" smtClean="0">
                          <a:effectLst/>
                        </a:rPr>
                        <a:t>(2003)</a:t>
                      </a:r>
                      <a:endParaRPr lang="fi-FI" sz="2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GB" sz="1600" dirty="0" smtClean="0">
                          <a:effectLst/>
                        </a:rPr>
                        <a:t>3.000 Euro from </a:t>
                      </a:r>
                      <a:r>
                        <a:rPr lang="en-GB" sz="1600" dirty="0">
                          <a:effectLst/>
                        </a:rPr>
                        <a:t>Oy H. </a:t>
                      </a:r>
                      <a:r>
                        <a:rPr lang="en-GB" sz="1600" dirty="0" err="1">
                          <a:effectLst/>
                        </a:rPr>
                        <a:t>Lundbeck</a:t>
                      </a:r>
                      <a:r>
                        <a:rPr lang="en-GB" sz="1600" dirty="0">
                          <a:effectLst/>
                        </a:rPr>
                        <a:t> Ab Foundation for post doc –research </a:t>
                      </a:r>
                      <a:r>
                        <a:rPr lang="en-GB" sz="1600" dirty="0" smtClean="0">
                          <a:effectLst/>
                        </a:rPr>
                        <a:t>(2004)</a:t>
                      </a:r>
                      <a:endParaRPr lang="fi-FI" sz="2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GB" sz="1600" dirty="0">
                          <a:effectLst/>
                        </a:rPr>
                        <a:t>6.000 </a:t>
                      </a:r>
                      <a:r>
                        <a:rPr lang="en-GB" sz="1600" dirty="0" smtClean="0">
                          <a:effectLst/>
                        </a:rPr>
                        <a:t>Euro from </a:t>
                      </a:r>
                      <a:r>
                        <a:rPr lang="en-GB" sz="1600" dirty="0" err="1">
                          <a:effectLst/>
                        </a:rPr>
                        <a:t>Jalmari</a:t>
                      </a:r>
                      <a:r>
                        <a:rPr lang="en-GB" sz="1600" dirty="0">
                          <a:effectLst/>
                        </a:rPr>
                        <a:t> and </a:t>
                      </a:r>
                      <a:r>
                        <a:rPr lang="en-GB" sz="1600" dirty="0" err="1">
                          <a:effectLst/>
                        </a:rPr>
                        <a:t>Rauha</a:t>
                      </a:r>
                      <a:r>
                        <a:rPr lang="en-GB" sz="1600" dirty="0">
                          <a:effectLst/>
                        </a:rPr>
                        <a:t> </a:t>
                      </a:r>
                      <a:r>
                        <a:rPr lang="en-GB" sz="1600" dirty="0" err="1">
                          <a:effectLst/>
                        </a:rPr>
                        <a:t>Ahokas</a:t>
                      </a:r>
                      <a:r>
                        <a:rPr lang="en-GB" sz="1600" dirty="0">
                          <a:effectLst/>
                        </a:rPr>
                        <a:t> Foundation for post doc –research </a:t>
                      </a:r>
                      <a:r>
                        <a:rPr lang="en-GB" sz="1600" dirty="0" smtClean="0">
                          <a:effectLst/>
                        </a:rPr>
                        <a:t>(2004)</a:t>
                      </a:r>
                      <a:endParaRPr lang="fi-FI" sz="28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11.980 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Euro from </a:t>
                      </a:r>
                      <a:r>
                        <a:rPr lang="en-GB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Finnish Academy for research visit to Imperial College London, U.K</a:t>
                      </a:r>
                      <a:r>
                        <a:rPr lang="en-GB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(2005-2006)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49.620 Euro from Academy of Finland for Academy Research Fellow post (2007-2008)</a:t>
                      </a:r>
                      <a:endParaRPr lang="fi-FI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30.580 Euro from Academy of Finland for Academy Research Fellow post (2009)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100.000 US Dollars Independent Investigator award from NARSAD: The Brain and Behavior Research Fund (2010-2012)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21.150 Euro from EVO funding (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erityisvaltionosuus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Ministry of Social Affairs and Health (2011)</a:t>
                      </a: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23.591 Euro from EVO funding (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erityisvaltionosuus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Ministry of Social Affairs and Health (2012)</a:t>
                      </a: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20.000 Euro from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Jalmari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Rauha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Ahokas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Foundation for post doc –research (2012)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30.000 Euro from Northern Finland Health Care Support Foundation for post doc –research (2013)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330.000 Euro from Academy of Finland for research cost of Academy Research Fellow (2013-2016)</a:t>
                      </a: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425.005 Euro from Academy of Finland for Academy Research Fellow post (2013-2018)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  <a:defRPr/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220.000 Euro from Academy of Finland for research cost of Academy Research Fellow (2016-2018)</a:t>
                      </a: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??????</a:t>
                      </a:r>
                    </a:p>
                    <a:p>
                      <a:pPr marL="342900" lvl="0" indent="-342900" algn="just">
                        <a:lnSpc>
                          <a:spcPts val="12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Pts val="600"/>
                        <a:buFont typeface="Wingdings" panose="05000000000000000000" pitchFamily="2" charset="2"/>
                        <a:buChar char=""/>
                        <a:tabLst>
                          <a:tab pos="228600" algn="l"/>
                          <a:tab pos="828040" algn="l"/>
                        </a:tabLst>
                      </a:pPr>
                      <a:endParaRPr lang="fi-FI" sz="2800" dirty="0">
                        <a:effectLst/>
                        <a:latin typeface="Wingdings" panose="05000000000000000000" pitchFamily="2" charset="2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540762" y="71763"/>
            <a:ext cx="5107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smtClean="0"/>
              <a:t>Omat apurahat tutkijauran ajalta</a:t>
            </a:r>
            <a:endParaRPr lang="fi-FI" sz="2800" b="1" dirty="0"/>
          </a:p>
        </p:txBody>
      </p:sp>
    </p:spTree>
    <p:extLst>
      <p:ext uri="{BB962C8B-B14F-4D97-AF65-F5344CB8AC3E}">
        <p14:creationId xmlns:p14="http://schemas.microsoft.com/office/powerpoint/2010/main" val="19422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5075" y="255007"/>
            <a:ext cx="4744453" cy="1325563"/>
          </a:xfrm>
        </p:spPr>
        <p:txBody>
          <a:bodyPr>
            <a:normAutofit/>
          </a:bodyPr>
          <a:lstStyle/>
          <a:p>
            <a:r>
              <a:rPr lang="fi-FI" sz="3200" b="1" dirty="0" smtClean="0"/>
              <a:t>Säätiöiden ohjeet ja periaatteet</a:t>
            </a:r>
            <a:endParaRPr lang="fi-FI" sz="32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43542" y="1780263"/>
            <a:ext cx="5139492" cy="4351338"/>
          </a:xfrm>
        </p:spPr>
        <p:txBody>
          <a:bodyPr>
            <a:normAutofit/>
          </a:bodyPr>
          <a:lstStyle/>
          <a:p>
            <a:endParaRPr lang="fi-FI" b="1" dirty="0"/>
          </a:p>
          <a:p>
            <a:r>
              <a:rPr lang="fi-FI" b="1" dirty="0" smtClean="0"/>
              <a:t>Noudata </a:t>
            </a:r>
            <a:r>
              <a:rPr lang="fi-FI" b="1" dirty="0" smtClean="0"/>
              <a:t>ohjeita!</a:t>
            </a:r>
            <a:endParaRPr lang="fi-FI" b="1" dirty="0" smtClean="0"/>
          </a:p>
          <a:p>
            <a:r>
              <a:rPr lang="fi-FI" b="1" dirty="0" smtClean="0"/>
              <a:t>Katso säätiön periaatteet</a:t>
            </a:r>
            <a:endParaRPr lang="fi-FI" b="1" dirty="0"/>
          </a:p>
          <a:p>
            <a:pPr lvl="1"/>
            <a:r>
              <a:rPr lang="fi-FI" sz="2000" b="1" dirty="0" smtClean="0"/>
              <a:t>Voi olla sellaisia että säätiö ei niitä tarkasti enää noudata tai noudattaa niitä vain löysästi (kts. aiemmat apurahojen saajat)</a:t>
            </a:r>
          </a:p>
          <a:p>
            <a:pPr lvl="1"/>
            <a:r>
              <a:rPr lang="fi-FI" sz="2000" b="1" dirty="0" smtClean="0"/>
              <a:t>Korosta kohtia suunnitelmassasi jotka ovat ko. säätiön periaatteiden mukaisia</a:t>
            </a:r>
          </a:p>
          <a:p>
            <a:pPr lvl="1"/>
            <a:r>
              <a:rPr lang="fi-FI" sz="2000" b="1" dirty="0" smtClean="0"/>
              <a:t>Suunnitelman pituus?</a:t>
            </a:r>
          </a:p>
          <a:p>
            <a:pPr lvl="1"/>
            <a:r>
              <a:rPr lang="fi-FI" sz="2000" b="1" dirty="0" smtClean="0"/>
              <a:t>Hakemuksen kieli?</a:t>
            </a:r>
            <a:r>
              <a:rPr lang="fi-FI" sz="2000" b="1" dirty="0"/>
              <a:t/>
            </a:r>
            <a:br>
              <a:rPr lang="fi-FI" sz="2000" b="1" dirty="0"/>
            </a:br>
            <a:endParaRPr lang="fi-FI" b="1" dirty="0"/>
          </a:p>
          <a:p>
            <a:endParaRPr lang="fi-FI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4072" t="46352" r="52652" b="15081"/>
          <a:stretch/>
        </p:blipFill>
        <p:spPr>
          <a:xfrm>
            <a:off x="5624588" y="2092899"/>
            <a:ext cx="6205206" cy="3109021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6292" t="8388" r="18066" b="72204"/>
          <a:stretch/>
        </p:blipFill>
        <p:spPr>
          <a:xfrm>
            <a:off x="5289528" y="471419"/>
            <a:ext cx="6304548" cy="9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647" t="16380" r="32059" b="26901"/>
          <a:stretch/>
        </p:blipFill>
        <p:spPr>
          <a:xfrm>
            <a:off x="131047" y="426720"/>
            <a:ext cx="12060953" cy="5333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907819" y="3427012"/>
            <a:ext cx="556591" cy="516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612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2059" t="8288" r="1912" b="107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23090" y="516231"/>
            <a:ext cx="1181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Haku 31.5.</a:t>
            </a:r>
            <a:endParaRPr lang="fi-FI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2647" t="25097" r="22353" b="9534"/>
          <a:stretch/>
        </p:blipFill>
        <p:spPr>
          <a:xfrm>
            <a:off x="672338" y="1424508"/>
            <a:ext cx="1834513" cy="54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802" t="23224" r="35468" b="185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05229" y="0"/>
            <a:ext cx="248677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dirty="0" smtClean="0">
                <a:solidFill>
                  <a:srgbClr val="FF0000"/>
                </a:solidFill>
              </a:rPr>
              <a:t>Keskusrahasto 31.10.</a:t>
            </a:r>
          </a:p>
          <a:p>
            <a:r>
              <a:rPr lang="fi-FI" dirty="0" smtClean="0">
                <a:solidFill>
                  <a:srgbClr val="FF0000"/>
                </a:solidFill>
              </a:rPr>
              <a:t>Maakuntarahastot 10.2.</a:t>
            </a:r>
            <a:endParaRPr lang="fi-F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735" t="36952" r="39118" b="10156"/>
          <a:stretch/>
        </p:blipFill>
        <p:spPr>
          <a:xfrm>
            <a:off x="2507527" y="282937"/>
            <a:ext cx="7848600" cy="57121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5995043"/>
            <a:ext cx="9306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Lisätietoja: tutkimuksen tukipalvelut/Rauno </a:t>
            </a:r>
            <a:r>
              <a:rPr lang="fi-FI" dirty="0" err="1">
                <a:solidFill>
                  <a:schemeClr val="bg1">
                    <a:lumMod val="50000"/>
                  </a:schemeClr>
                </a:solidFill>
              </a:rPr>
              <a:t>Kenakkala</a:t>
            </a:r>
            <a:r>
              <a:rPr lang="fi-FI" dirty="0" smtClean="0">
                <a:solidFill>
                  <a:schemeClr val="bg1">
                    <a:lumMod val="50000"/>
                  </a:schemeClr>
                </a:solidFill>
              </a:rPr>
              <a:t>, rauno.kenakkala@oulu.fi </a:t>
            </a:r>
            <a:r>
              <a:rPr lang="fi-FI" dirty="0">
                <a:solidFill>
                  <a:schemeClr val="bg1">
                    <a:lumMod val="50000"/>
                  </a:schemeClr>
                </a:solidFill>
              </a:rPr>
              <a:t>/483977 </a:t>
            </a:r>
          </a:p>
        </p:txBody>
      </p:sp>
    </p:spTree>
    <p:extLst>
      <p:ext uri="{BB962C8B-B14F-4D97-AF65-F5344CB8AC3E}">
        <p14:creationId xmlns:p14="http://schemas.microsoft.com/office/powerpoint/2010/main" val="261420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810334" y="-37862"/>
            <a:ext cx="10058400" cy="1450757"/>
          </a:xfrm>
        </p:spPr>
        <p:txBody>
          <a:bodyPr>
            <a:normAutofit/>
          </a:bodyPr>
          <a:lstStyle/>
          <a:p>
            <a:r>
              <a:rPr lang="fi-FI" sz="5400" b="1" dirty="0" smtClean="0"/>
              <a:t>Apurahan tarkoitus</a:t>
            </a:r>
            <a:endParaRPr lang="fi-FI" sz="5400" b="1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410182" y="1389746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fi-FI" sz="36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3600" dirty="0" smtClean="0"/>
              <a:t> Tutkijakuukaudet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err="1" smtClean="0"/>
              <a:t>Juselius</a:t>
            </a:r>
            <a:r>
              <a:rPr lang="fi-FI" sz="3200" dirty="0" smtClean="0"/>
              <a:t> ohje: 1500 €/kk (</a:t>
            </a:r>
            <a:r>
              <a:rPr lang="fi-FI" sz="3200" dirty="0" smtClean="0"/>
              <a:t>opisk./</a:t>
            </a:r>
            <a:r>
              <a:rPr lang="fi-FI" sz="3200" dirty="0" smtClean="0"/>
              <a:t>LK), 1800 € (LL)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Lääketieteen säätiö 2250 €/kk (sisältä eläkevakuutuksen 14%)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Verot? </a:t>
            </a:r>
            <a:r>
              <a:rPr lang="fi-FI" sz="3200" dirty="0" smtClean="0"/>
              <a:t>Vaikutus opintotukeen? </a:t>
            </a:r>
            <a:r>
              <a:rPr lang="fi-FI" sz="3200" dirty="0" smtClean="0"/>
              <a:t>Eläkevakuutus</a:t>
            </a:r>
            <a:r>
              <a:rPr lang="fi-FI" sz="3200" dirty="0" smtClean="0"/>
              <a:t>?</a:t>
            </a:r>
            <a:endParaRPr lang="fi-FI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fi-FI" sz="3600" dirty="0" smtClean="0"/>
              <a:t> Matka-apuraha 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kurssi, vierailu, konferenssi?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 smtClean="0"/>
              <a:t>kutsu? perustelu?</a:t>
            </a:r>
            <a:endParaRPr lang="fi-FI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3600" dirty="0" smtClean="0"/>
              <a:t> Tarvikkeet?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3457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1017</TotalTime>
  <Words>681</Words>
  <Application>Microsoft Office PowerPoint</Application>
  <PresentationFormat>Widescreen</PresentationFormat>
  <Paragraphs>120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Retrospect</vt:lpstr>
      <vt:lpstr>Apurahojen haku</vt:lpstr>
      <vt:lpstr>Useita säätiöitä!</vt:lpstr>
      <vt:lpstr>PowerPoint Presentation</vt:lpstr>
      <vt:lpstr>Säätiöiden ohjeet ja periaatteet</vt:lpstr>
      <vt:lpstr>PowerPoint Presentation</vt:lpstr>
      <vt:lpstr>PowerPoint Presentation</vt:lpstr>
      <vt:lpstr>PowerPoint Presentation</vt:lpstr>
      <vt:lpstr>PowerPoint Presentation</vt:lpstr>
      <vt:lpstr>Apurahan tarkoitus</vt:lpstr>
      <vt:lpstr>Suosituskirjeet</vt:lpstr>
      <vt:lpstr>Ansioluettelo</vt:lpstr>
      <vt:lpstr>Pyydä kommentteja suunnitelmaan ja ansioluetteloon</vt:lpstr>
      <vt:lpstr>Yleinen rakenne</vt:lpstr>
      <vt:lpstr>Yleinen rakenne</vt:lpstr>
      <vt:lpstr>Yleinen rakenne</vt:lpstr>
      <vt:lpstr>Aikataulu ja budjetti</vt:lpstr>
      <vt:lpstr>PowerPoint Presentation</vt:lpstr>
      <vt:lpstr>Tutkimuksen merkitys?</vt:lpstr>
      <vt:lpstr>Lisätietoa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Jouko</dc:creator>
  <cp:lastModifiedBy>Jouko Miettunen</cp:lastModifiedBy>
  <cp:revision>46</cp:revision>
  <dcterms:created xsi:type="dcterms:W3CDTF">2015-10-08T07:29:09Z</dcterms:created>
  <dcterms:modified xsi:type="dcterms:W3CDTF">2016-11-23T10:38:03Z</dcterms:modified>
</cp:coreProperties>
</file>